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8" r:id="rId3"/>
    <p:sldId id="259" r:id="rId4"/>
    <p:sldId id="260" r:id="rId5"/>
    <p:sldId id="261" r:id="rId6"/>
    <p:sldId id="262" r:id="rId7"/>
    <p:sldId id="267" r:id="rId8"/>
    <p:sldId id="263" r:id="rId9"/>
    <p:sldId id="268" r:id="rId10"/>
    <p:sldId id="264" r:id="rId11"/>
    <p:sldId id="265" r:id="rId12"/>
    <p:sldId id="269" r:id="rId13"/>
    <p:sldId id="266" r:id="rId14"/>
  </p:sldIdLst>
  <p:sldSz cx="9144000" cy="5143500" type="screen16x9"/>
  <p:notesSz cx="6858000" cy="9144000"/>
  <p:embeddedFontLst>
    <p:embeddedFont>
      <p:font typeface="Rubik" panose="020B0604020202020204" charset="-79"/>
      <p:regular r:id="rId16"/>
      <p:bold r:id="rId17"/>
      <p:italic r:id="rId18"/>
      <p:boldItalic r:id="rId19"/>
    </p:embeddedFont>
    <p:embeddedFont>
      <p:font typeface="Rubik Light" panose="020B0604020202020204" charset="-79"/>
      <p:regular r:id="rId20"/>
      <p:bold r:id="rId21"/>
      <p:italic r:id="rId22"/>
      <p:boldItalic r:id="rId23"/>
    </p:embeddedFont>
    <p:embeddedFont>
      <p:font typeface="Rubik Medium" panose="020B0604020202020204" charset="-79"/>
      <p:regular r:id="rId24"/>
      <p:bold r:id="rId25"/>
      <p:italic r:id="rId26"/>
      <p:boldItalic r:id="rId27"/>
    </p:embeddedFont>
    <p:embeddedFont>
      <p:font typeface="Rubik SemiBold" panose="020B0604020202020204" charset="-79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7" roundtripDataSignature="AMtx7mi1nl8uAJepcjcA2CnLI/GAkZtj/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68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3ec2985a68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" name="Google Shape;132;g23ec2985a68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3ec2985a68_1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" name="Google Shape;140;g23ec2985a68_1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658022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8" name="Google Shape;14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0" name="Google Shape;7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65ee868302_0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" name="Google Shape;88;g265ee868302_0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" name="Google Shape;9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65ee868302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7" name="Google Shape;107;g265ee868302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ec2985a68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23ec2985a68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3ec2985a68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6" name="Google Shape;116;g23ec2985a68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7548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3ec2985a68_1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4" name="Google Shape;124;g23ec2985a68_1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013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8" name="Google Shape;48;p2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14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" name="Google Shape;26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6" name="Google Shape;3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" name="Google Shape;41;p1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5" name="Google Shape;4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jp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rive.google.com/drive/folders/1B2Hm1aje3BEQnmj8RtL8odXAm-UQv1J9?usp=sharing" TargetMode="External"/><Relationship Id="rId5" Type="http://schemas.openxmlformats.org/officeDocument/2006/relationships/hyperlink" Target="https://github.com/meilanitrip/FinalTaskProjectBasedInternshipKimiaFarma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9800" y="186500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"/>
          <p:cNvSpPr txBox="1"/>
          <p:nvPr/>
        </p:nvSpPr>
        <p:spPr>
          <a:xfrm>
            <a:off x="517900" y="1596200"/>
            <a:ext cx="6239100" cy="126185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3500" b="1" dirty="0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Final Task Evaluasi Kinerja Bisnis Kimia Farma</a:t>
            </a:r>
          </a:p>
        </p:txBody>
      </p:sp>
      <p:sp>
        <p:nvSpPr>
          <p:cNvPr id="57" name="Google Shape;57;p1"/>
          <p:cNvSpPr txBox="1"/>
          <p:nvPr/>
        </p:nvSpPr>
        <p:spPr>
          <a:xfrm>
            <a:off x="517900" y="3130300"/>
            <a:ext cx="7289100" cy="5694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" sz="25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Kimia Farma </a:t>
            </a:r>
            <a:r>
              <a:rPr lang="en" sz="25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- </a:t>
            </a:r>
            <a:r>
              <a:rPr lang="en" sz="2500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Big Data Analytics</a:t>
            </a:r>
            <a:endParaRPr sz="25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58" name="Google Shape;58;p1"/>
          <p:cNvSpPr/>
          <p:nvPr/>
        </p:nvSpPr>
        <p:spPr>
          <a:xfrm>
            <a:off x="6757125" y="-621925"/>
            <a:ext cx="3135000" cy="3051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1"/>
          <p:cNvSpPr txBox="1"/>
          <p:nvPr/>
        </p:nvSpPr>
        <p:spPr>
          <a:xfrm>
            <a:off x="1769125" y="172450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60" name="Google Shape;60;p1"/>
          <p:cNvSpPr txBox="1"/>
          <p:nvPr/>
        </p:nvSpPr>
        <p:spPr>
          <a:xfrm>
            <a:off x="517899" y="3699700"/>
            <a:ext cx="5442029" cy="95407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0" i="0" u="none" strike="noStrike" cap="none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Presented by</a:t>
            </a:r>
            <a:endParaRPr sz="2000" b="0" i="0" u="none" strike="noStrike" cap="none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3000" b="0" i="0" u="none" strike="noStrike" cap="none" dirty="0">
                <a:solidFill>
                  <a:schemeClr val="lt1"/>
                </a:solidFill>
                <a:latin typeface="Rubik Light"/>
                <a:ea typeface="Rubik Light"/>
                <a:cs typeface="Rubik Light"/>
                <a:sym typeface="Rubik Light"/>
              </a:rPr>
              <a:t>Meilani Tri Pamintaningtyas</a:t>
            </a:r>
            <a:endParaRPr sz="3000" b="0" i="0" u="none" strike="noStrike" cap="none" dirty="0">
              <a:solidFill>
                <a:schemeClr val="lt1"/>
              </a:solidFill>
              <a:latin typeface="Rubik Light"/>
              <a:ea typeface="Rubik Light"/>
              <a:cs typeface="Rubik Light"/>
              <a:sym typeface="Rubik Light"/>
            </a:endParaRPr>
          </a:p>
        </p:txBody>
      </p:sp>
      <p:pic>
        <p:nvPicPr>
          <p:cNvPr id="61" name="Google Shape;61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50825" y="133900"/>
            <a:ext cx="1581660" cy="5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g23ec2985a68_1_4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g23ec2985a68_1_4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23ec2985a68_1_49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3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BigQuery Syntax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A5015F3-4997-736E-3943-AA541EFF0E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" t="10951" r="39553" b="38255"/>
          <a:stretch/>
        </p:blipFill>
        <p:spPr>
          <a:xfrm>
            <a:off x="832758" y="1052338"/>
            <a:ext cx="7843556" cy="370744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4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Dashboard  Performance Analytics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461A3D-3E32-2CE4-0BCF-48B561C767C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5469" y="954366"/>
            <a:ext cx="5452131" cy="409127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g23ec2985a68_1_56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g23ec2985a68_1_56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g23ec2985a68_1_56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-US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Link </a:t>
            </a:r>
            <a:r>
              <a:rPr lang="en-US" sz="2700" b="1" i="0" u="none" strike="noStrike" cap="none" dirty="0" err="1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Youtube</a:t>
            </a:r>
            <a:r>
              <a:rPr lang="en-US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 &amp; </a:t>
            </a:r>
            <a:r>
              <a:rPr lang="en-US" sz="2700" b="1" i="0" u="none" strike="noStrike" cap="none" dirty="0" err="1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Github</a:t>
            </a:r>
            <a:r>
              <a:rPr lang="en-US" sz="2700" b="1" i="0" u="none" strike="noStrike" cap="none" dirty="0">
                <a:solidFill>
                  <a:srgbClr val="000000"/>
                </a:solidFill>
                <a:latin typeface="Rubik"/>
                <a:ea typeface="Rubik"/>
                <a:cs typeface="Rubik"/>
                <a:sym typeface="Rubik"/>
              </a:rPr>
              <a:t> Repository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D039AF-17C7-71E3-5608-6C21CD2243F3}"/>
              </a:ext>
            </a:extLst>
          </p:cNvPr>
          <p:cNvSpPr txBox="1"/>
          <p:nvPr/>
        </p:nvSpPr>
        <p:spPr>
          <a:xfrm>
            <a:off x="402449" y="2887711"/>
            <a:ext cx="626200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dirty="0">
                <a:latin typeface="Rubik" panose="020B0604020202020204" charset="-79"/>
                <a:cs typeface="Rubik" panose="020B0604020202020204" charset="-79"/>
                <a:hlinkClick r:id="rId5"/>
              </a:rPr>
              <a:t>https://github.com/meilanitrip/FinalTaskProjectBasedInternshipKimiaFarma</a:t>
            </a:r>
            <a:r>
              <a:rPr lang="en-ID" sz="2400" dirty="0">
                <a:latin typeface="Rubik" panose="020B0604020202020204" charset="-79"/>
                <a:cs typeface="Rubik" panose="020B0604020202020204" charset="-79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CB91B3-E5E0-5365-9AF3-550F23BCF8C8}"/>
              </a:ext>
            </a:extLst>
          </p:cNvPr>
          <p:cNvSpPr txBox="1"/>
          <p:nvPr/>
        </p:nvSpPr>
        <p:spPr>
          <a:xfrm>
            <a:off x="402449" y="1424793"/>
            <a:ext cx="691515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D" sz="2400" dirty="0">
                <a:latin typeface="Rubik" panose="020B0604020202020204" charset="-79"/>
                <a:cs typeface="Rubik" panose="020B0604020202020204" charset="-79"/>
                <a:hlinkClick r:id="rId6"/>
              </a:rPr>
              <a:t>https://drive.google.com/drive/folders/1B2Hm1aje3BEQnmj8RtL8odXAm-UQv1J9?usp=sharing</a:t>
            </a:r>
            <a:r>
              <a:rPr lang="en-ID" sz="2400" dirty="0">
                <a:latin typeface="Rubik" panose="020B0604020202020204" charset="-79"/>
                <a:cs typeface="Rubik" panose="020B0604020202020204" charset="-79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94474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19FAB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8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95425" y="4262625"/>
            <a:ext cx="1399901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8"/>
          <p:cNvSpPr txBox="1"/>
          <p:nvPr/>
        </p:nvSpPr>
        <p:spPr>
          <a:xfrm>
            <a:off x="2376000" y="1939850"/>
            <a:ext cx="4392000" cy="8772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49411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lang="en" sz="4500" b="1" i="0" u="none" strike="noStrike" cap="none">
                <a:solidFill>
                  <a:schemeClr val="lt1"/>
                </a:solidFill>
                <a:latin typeface="Rubik"/>
                <a:ea typeface="Rubik"/>
                <a:cs typeface="Rubik"/>
                <a:sym typeface="Rubik"/>
              </a:rPr>
              <a:t>Thank You</a:t>
            </a:r>
            <a:endParaRPr sz="2000" b="0" i="0" u="none" strike="noStrike" cap="none">
              <a:solidFill>
                <a:schemeClr val="lt1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153" name="Google Shape;153;p8"/>
          <p:cNvSpPr txBox="1"/>
          <p:nvPr/>
        </p:nvSpPr>
        <p:spPr>
          <a:xfrm>
            <a:off x="4314750" y="4248575"/>
            <a:ext cx="457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en" sz="3000" b="0" i="0" u="none" strike="noStrike" cap="none">
                <a:solidFill>
                  <a:schemeClr val="lt1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X</a:t>
            </a:r>
            <a:endParaRPr sz="3000" b="0" i="0" u="none" strike="noStrike" cap="none">
              <a:solidFill>
                <a:schemeClr val="lt1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pic>
        <p:nvPicPr>
          <p:cNvPr id="2" name="Google Shape;61;p1">
            <a:extLst>
              <a:ext uri="{FF2B5EF4-FFF2-40B4-BE49-F238E27FC236}">
                <a16:creationId xmlns:a16="http://schemas.microsoft.com/office/drawing/2014/main" id="{BDFE2318-554F-C20B-1DDA-88763CCECBF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99391" y="4187500"/>
            <a:ext cx="1581660" cy="5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rgbClr val="019FAB">
              <a:alpha val="47843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3"/>
          <p:cNvSpPr txBox="1"/>
          <p:nvPr/>
        </p:nvSpPr>
        <p:spPr>
          <a:xfrm>
            <a:off x="5105700" y="1023248"/>
            <a:ext cx="3504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dirty="0">
                <a:latin typeface="Rubik SemiBold"/>
                <a:ea typeface="Rubik SemiBold"/>
                <a:cs typeface="Rubik SemiBold"/>
                <a:sym typeface="Rubik SemiBold"/>
              </a:rPr>
              <a:t>Meilani Tri Pamintaningtyas</a:t>
            </a:r>
            <a:endParaRPr sz="2000" b="0" i="0" u="none" strike="noStrike" cap="none" dirty="0">
              <a:solidFill>
                <a:srgbClr val="000000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8" name="Google Shape;78;p3"/>
          <p:cNvSpPr txBox="1"/>
          <p:nvPr/>
        </p:nvSpPr>
        <p:spPr>
          <a:xfrm>
            <a:off x="5091771" y="1503873"/>
            <a:ext cx="35046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0" i="0" u="none" strike="noStrike" cap="none" dirty="0">
                <a:solidFill>
                  <a:srgbClr val="019FAB"/>
                </a:solidFill>
                <a:latin typeface="Rubik SemiBold"/>
                <a:ea typeface="Rubik SemiBold"/>
                <a:cs typeface="Rubik SemiBold"/>
                <a:sym typeface="Rubik SemiBold"/>
              </a:rPr>
              <a:t>Final Task PBI Kimia Farma</a:t>
            </a:r>
            <a:endParaRPr sz="2000" b="0" i="0" u="none" strike="noStrike" cap="none" dirty="0">
              <a:solidFill>
                <a:srgbClr val="019FAB"/>
              </a:solidFill>
              <a:latin typeface="Rubik SemiBold"/>
              <a:ea typeface="Rubik SemiBold"/>
              <a:cs typeface="Rubik SemiBold"/>
              <a:sym typeface="Rubik SemiBold"/>
            </a:endParaRPr>
          </a:p>
        </p:txBody>
      </p:sp>
      <p:sp>
        <p:nvSpPr>
          <p:cNvPr id="79" name="Google Shape;79;p3"/>
          <p:cNvSpPr txBox="1"/>
          <p:nvPr/>
        </p:nvSpPr>
        <p:spPr>
          <a:xfrm>
            <a:off x="4765117" y="2010227"/>
            <a:ext cx="4157908" cy="2769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US" dirty="0">
                <a:latin typeface="Rubik" panose="020B0604020202020204" charset="-79"/>
                <a:cs typeface="Rubik" panose="020B0604020202020204" charset="-79"/>
              </a:rPr>
              <a:t>I'm a student from Yogyakarta State University structured I'm a good communicator with proven interpersonal skills and am used to working in a team whilst also being capable of using own initiative. I'm skilled In dealing with problems in a resourceful manner and negotiating to achieve beneficial agreement. I'm always enthusiastic to learn and undertake new challenges.</a:t>
            </a:r>
            <a:endParaRPr sz="1100" u="none" strike="noStrike" cap="none" dirty="0">
              <a:solidFill>
                <a:srgbClr val="000000"/>
              </a:solidFill>
              <a:latin typeface="Rubik" panose="020B0604020202020204" charset="-79"/>
              <a:ea typeface="Rubik Medium"/>
              <a:cs typeface="Rubik" panose="020B0604020202020204" charset="-79"/>
              <a:sym typeface="Rubik Medium"/>
            </a:endParaRPr>
          </a:p>
        </p:txBody>
      </p:sp>
      <p:sp>
        <p:nvSpPr>
          <p:cNvPr id="80" name="Google Shape;80;p3"/>
          <p:cNvSpPr txBox="1"/>
          <p:nvPr/>
        </p:nvSpPr>
        <p:spPr>
          <a:xfrm>
            <a:off x="1004800" y="3928325"/>
            <a:ext cx="3504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 dirty="0">
                <a:latin typeface="Rubik Medium"/>
                <a:ea typeface="Rubik Medium"/>
                <a:cs typeface="Rubik Medium"/>
                <a:sym typeface="Rubik Medium"/>
              </a:rPr>
              <a:t>Yogyakarta</a:t>
            </a:r>
            <a:endParaRPr sz="1200" u="none" strike="noStrike" cap="none" dirty="0">
              <a:solidFill>
                <a:srgbClr val="000000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81" name="Google Shape;81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750" y="4774200"/>
            <a:ext cx="369300" cy="36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5300" y="3912875"/>
            <a:ext cx="400201" cy="400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4096" y="4411877"/>
            <a:ext cx="369300" cy="263511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3"/>
          <p:cNvSpPr txBox="1"/>
          <p:nvPr/>
        </p:nvSpPr>
        <p:spPr>
          <a:xfrm>
            <a:off x="1004800" y="4750550"/>
            <a:ext cx="3504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-ID" sz="1200" dirty="0">
                <a:latin typeface="Rubik Medium"/>
                <a:ea typeface="Rubik Medium"/>
                <a:cs typeface="Rubik Medium"/>
                <a:sym typeface="Rubik Medium"/>
              </a:rPr>
              <a:t>https://www.linkedin.com/in/meilanitrip/</a:t>
            </a:r>
            <a:endParaRPr sz="1200" u="none" strike="noStrike" cap="none" dirty="0">
              <a:solidFill>
                <a:srgbClr val="000000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sp>
        <p:nvSpPr>
          <p:cNvPr id="85" name="Google Shape;85;p3"/>
          <p:cNvSpPr txBox="1"/>
          <p:nvPr/>
        </p:nvSpPr>
        <p:spPr>
          <a:xfrm>
            <a:off x="1004800" y="4358988"/>
            <a:ext cx="3504600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1200" dirty="0">
                <a:latin typeface="Rubik Medium"/>
                <a:ea typeface="Rubik Medium"/>
                <a:cs typeface="Rubik Medium"/>
                <a:sym typeface="Rubik Medium"/>
              </a:rPr>
              <a:t>meilanitri65@gmail.com</a:t>
            </a:r>
            <a:endParaRPr sz="1200" u="none" strike="noStrike" cap="none" dirty="0">
              <a:solidFill>
                <a:srgbClr val="000000"/>
              </a:solidFill>
              <a:latin typeface="Rubik Medium"/>
              <a:ea typeface="Rubik Medium"/>
              <a:cs typeface="Rubik Medium"/>
              <a:sym typeface="Rubik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E422F5-30D3-DBAE-458B-4EDAB0093A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5501" y="477269"/>
            <a:ext cx="2557114" cy="32390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g265ee868302_0_130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g265ee868302_0_130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265ee868302_0_130"/>
          <p:cNvSpPr txBox="1"/>
          <p:nvPr/>
        </p:nvSpPr>
        <p:spPr>
          <a:xfrm>
            <a:off x="340500" y="1406350"/>
            <a:ext cx="8044221" cy="1908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Rubik"/>
                <a:ea typeface="Rubik"/>
                <a:cs typeface="Rubik"/>
                <a:sym typeface="Rubik"/>
              </a:rPr>
              <a:t>Certificate of Competence </a:t>
            </a: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has been competence in the area of Office Application with qualification/competence “Operator Komputer Muda” on Behalf of Indonesian Professional Certification Authority</a:t>
            </a: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latin typeface="Rubik"/>
                <a:ea typeface="Rubik"/>
                <a:cs typeface="Rubik"/>
                <a:sym typeface="Rubik"/>
              </a:rPr>
              <a:t>Desember, 2023</a:t>
            </a:r>
            <a:endParaRPr b="0" i="0" u="none" strike="noStrike" cap="none" dirty="0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93" name="Google Shape;93;g265ee868302_0_130"/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>
                <a:latin typeface="Rubik"/>
                <a:ea typeface="Rubik"/>
                <a:cs typeface="Rubik"/>
                <a:sym typeface="Rubik"/>
              </a:rPr>
              <a:t>Courses and </a:t>
            </a:r>
            <a:r>
              <a:rPr lang="en" sz="3000" b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Certification</a:t>
            </a:r>
            <a:endParaRPr sz="3000" b="1" i="0" strike="noStrike" cap="none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4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4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4"/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>
                <a:latin typeface="Rubik"/>
                <a:ea typeface="Rubik"/>
                <a:cs typeface="Rubik"/>
                <a:sym typeface="Rubik"/>
              </a:rPr>
              <a:t>About </a:t>
            </a:r>
            <a:r>
              <a:rPr lang="en" sz="3000" b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Company</a:t>
            </a:r>
            <a:endParaRPr sz="3000" b="1" i="0" u="none" strike="noStrike" cap="none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103" name="Google Shape;103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4992" y="65855"/>
            <a:ext cx="1399903" cy="541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012F97B-F587-5BF6-83F7-D794890D3A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992" y="1227326"/>
            <a:ext cx="8213628" cy="3452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265ee868302_0_99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265ee868302_0_99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265ee868302_0_99"/>
          <p:cNvSpPr txBox="1"/>
          <p:nvPr/>
        </p:nvSpPr>
        <p:spPr>
          <a:xfrm>
            <a:off x="340500" y="1406350"/>
            <a:ext cx="8340300" cy="2400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Proyek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utama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PBI Kimia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Farma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adalah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mengevaluasi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kinerja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bisnis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Kimia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Farma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dari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tahun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2020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hingga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2023. Dataset yang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telah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 </a:t>
            </a:r>
            <a:r>
              <a:rPr lang="en-ID" sz="1600" dirty="0" err="1">
                <a:latin typeface="Rubik" panose="020B0604020202020204" charset="-79"/>
                <a:cs typeface="Rubik" panose="020B0604020202020204" charset="-79"/>
              </a:rPr>
              <a:t>disediakan</a:t>
            </a: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: 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kf_final_transaction.csv 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kf_inventory.csv 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kf_kantor_cabang.csv </a:t>
            </a:r>
          </a:p>
          <a:p>
            <a:pPr marL="285750" marR="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r>
              <a:rPr lang="en-ID" sz="1600" dirty="0">
                <a:latin typeface="Rubik" panose="020B0604020202020204" charset="-79"/>
                <a:cs typeface="Rubik" panose="020B0604020202020204" charset="-79"/>
              </a:rPr>
              <a:t>kf_product.csv</a:t>
            </a:r>
            <a:endParaRPr sz="1200" b="0" i="0" u="none" strike="noStrike" cap="none" dirty="0">
              <a:solidFill>
                <a:srgbClr val="000000"/>
              </a:solidFill>
              <a:latin typeface="Rubik" panose="020B0604020202020204" charset="-79"/>
              <a:ea typeface="Rubik"/>
              <a:cs typeface="Rubik" panose="020B0604020202020204" charset="-79"/>
              <a:sym typeface="Rubik"/>
            </a:endParaRPr>
          </a:p>
        </p:txBody>
      </p:sp>
      <p:sp>
        <p:nvSpPr>
          <p:cNvPr id="112" name="Google Shape;112;g265ee868302_0_99"/>
          <p:cNvSpPr txBox="1"/>
          <p:nvPr/>
        </p:nvSpPr>
        <p:spPr>
          <a:xfrm>
            <a:off x="340500" y="452038"/>
            <a:ext cx="8463000" cy="6465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Arial"/>
              <a:buNone/>
            </a:pPr>
            <a:r>
              <a:rPr lang="en" sz="3000" b="1">
                <a:latin typeface="Rubik"/>
                <a:ea typeface="Rubik"/>
                <a:cs typeface="Rubik"/>
                <a:sym typeface="Rubik"/>
              </a:rPr>
              <a:t>Project </a:t>
            </a:r>
            <a:r>
              <a:rPr lang="en" sz="3000" b="1">
                <a:solidFill>
                  <a:schemeClr val="accent5"/>
                </a:solidFill>
                <a:latin typeface="Rubik"/>
                <a:ea typeface="Rubik"/>
                <a:cs typeface="Rubik"/>
                <a:sym typeface="Rubik"/>
              </a:rPr>
              <a:t>Portfolio</a:t>
            </a:r>
            <a:endParaRPr sz="3000" b="1" i="0" u="none" strike="noStrike" cap="none">
              <a:solidFill>
                <a:schemeClr val="accent5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23ec2985a68_1_3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3ec2985a68_1_3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3ec2985a68_1_33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Importing Dataset to BigQuery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EBE125-66D0-010D-B774-6C66B31B463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873"/>
          <a:stretch/>
        </p:blipFill>
        <p:spPr>
          <a:xfrm>
            <a:off x="941290" y="1052337"/>
            <a:ext cx="7376393" cy="390553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g23ec2985a68_1_33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23ec2985a68_1_33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g23ec2985a68_1_33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5715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</a:pPr>
            <a:r>
              <a:rPr lang="en" sz="2700" b="1" dirty="0">
                <a:latin typeface="Rubik"/>
                <a:ea typeface="Rubik"/>
                <a:cs typeface="Rubik"/>
                <a:sym typeface="Rubik"/>
              </a:rPr>
              <a:t>      Importing Dataset to BigQuery</a:t>
            </a:r>
            <a:endParaRPr sz="2700" b="1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222ACBA-CC34-22BA-EE39-CC87C8447F9B}"/>
              </a:ext>
            </a:extLst>
          </p:cNvPr>
          <p:cNvSpPr txBox="1"/>
          <p:nvPr/>
        </p:nvSpPr>
        <p:spPr>
          <a:xfrm>
            <a:off x="849084" y="1250587"/>
            <a:ext cx="6017079" cy="30065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</a:pP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Klik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rakamin-kf-analytics-418902 &gt; create dataset &gt;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lengkapi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dataset ID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dengan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“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kimia_farma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”, location type “region” – “Asiansoutheast2 (Jakarta)” &gt;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klik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button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biru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“create dataset”</a:t>
            </a: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</a:pPr>
            <a:endParaRPr lang="en-US" sz="1600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</a:pP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Create table &gt; create table from “upload” &gt; destination project “rakamin-kf-analytics-418902” &gt; dataset “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kimia_farma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” &gt;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berikan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nama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table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sesuai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ketentuan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&gt; table type “native table” &gt;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klik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schema &gt;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klik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button </a:t>
            </a:r>
            <a:r>
              <a:rPr lang="en-US" sz="1600" dirty="0" err="1">
                <a:latin typeface="Rubik"/>
                <a:ea typeface="Rubik"/>
                <a:cs typeface="Rubik"/>
                <a:sym typeface="Rubik"/>
              </a:rPr>
              <a:t>biru</a:t>
            </a:r>
            <a:r>
              <a:rPr lang="en-US" sz="1600" dirty="0">
                <a:latin typeface="Rubik"/>
                <a:ea typeface="Rubik"/>
                <a:cs typeface="Rubik"/>
                <a:sym typeface="Rubik"/>
              </a:rPr>
              <a:t> “create table”</a:t>
            </a:r>
            <a:endParaRPr lang="en-US" sz="1600" i="0" u="none" strike="noStrike" cap="none" dirty="0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</p:spTree>
    <p:extLst>
      <p:ext uri="{BB962C8B-B14F-4D97-AF65-F5344CB8AC3E}">
        <p14:creationId xmlns:p14="http://schemas.microsoft.com/office/powerpoint/2010/main" val="573155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3ec2985a68_1_4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2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Tabel Analisa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5BECB0-D708-DBA5-14ED-58608E56471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286" b="8789"/>
          <a:stretch/>
        </p:blipFill>
        <p:spPr>
          <a:xfrm>
            <a:off x="340500" y="1052338"/>
            <a:ext cx="8463000" cy="31859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g23ec2985a68_1_42"/>
          <p:cNvPicPr preferRelativeResize="0"/>
          <p:nvPr/>
        </p:nvPicPr>
        <p:blipFill rotWithShape="1">
          <a:blip r:embed="rId3">
            <a:alphaModFix amt="10000"/>
          </a:blip>
          <a:srcRect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g23ec2985a68_1_42"/>
          <p:cNvPicPr preferRelativeResize="0"/>
          <p:nvPr/>
        </p:nvPicPr>
        <p:blipFill rotWithShape="1">
          <a:blip r:embed="rId4">
            <a:alphaModFix/>
          </a:blip>
          <a:srcRect t="5658" b="5649"/>
          <a:stretch/>
        </p:blipFill>
        <p:spPr>
          <a:xfrm>
            <a:off x="7317600" y="185625"/>
            <a:ext cx="1399902" cy="5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23ec2985a68_1_42"/>
          <p:cNvSpPr txBox="1"/>
          <p:nvPr/>
        </p:nvSpPr>
        <p:spPr>
          <a:xfrm>
            <a:off x="340500" y="452038"/>
            <a:ext cx="8463000" cy="600300"/>
          </a:xfrm>
          <a:prstGeom prst="rect">
            <a:avLst/>
          </a:prstGeom>
          <a:noFill/>
          <a:ln>
            <a:noFill/>
          </a:ln>
          <a:effectLst>
            <a:outerShdw blurRad="57150" dist="19050" dir="2820000" algn="bl" rotWithShape="0">
              <a:srgbClr val="B7B7B7">
                <a:alpha val="85490"/>
              </a:srgbClr>
            </a:outerShdw>
          </a:effectLst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marR="0" lvl="0" indent="-400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Rubik"/>
              <a:buAutoNum type="arabicPeriod" startAt="2"/>
            </a:pPr>
            <a:r>
              <a:rPr lang="en" sz="2700" b="1">
                <a:latin typeface="Rubik"/>
                <a:ea typeface="Rubik"/>
                <a:cs typeface="Rubik"/>
                <a:sym typeface="Rubik"/>
              </a:rPr>
              <a:t>Tabel Analisa</a:t>
            </a:r>
            <a:endParaRPr sz="2700" b="1" i="0" u="none" strike="noStrike" cap="none">
              <a:solidFill>
                <a:srgbClr val="000000"/>
              </a:solidFill>
              <a:latin typeface="Rubik"/>
              <a:ea typeface="Rubik"/>
              <a:cs typeface="Rubik"/>
              <a:sym typeface="Rubik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6E6847-17E0-D4EA-E621-6F85CCCF7B7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t="17143" r="27946" b="6508"/>
          <a:stretch/>
        </p:blipFill>
        <p:spPr>
          <a:xfrm>
            <a:off x="933128" y="993338"/>
            <a:ext cx="6871929" cy="409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97777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321</Words>
  <Application>Microsoft Office PowerPoint</Application>
  <PresentationFormat>On-screen Show (16:9)</PresentationFormat>
  <Paragraphs>36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Rubik SemiBold</vt:lpstr>
      <vt:lpstr>Rubik</vt:lpstr>
      <vt:lpstr>Wingdings</vt:lpstr>
      <vt:lpstr>Arial</vt:lpstr>
      <vt:lpstr>Rubik Medium</vt:lpstr>
      <vt:lpstr>Rubik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Meilani Tri Pamintaningtyas</cp:lastModifiedBy>
  <cp:revision>2</cp:revision>
  <dcterms:modified xsi:type="dcterms:W3CDTF">2024-03-31T18:13:53Z</dcterms:modified>
</cp:coreProperties>
</file>